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15.xml" ContentType="application/vnd.openxmlformats-officedocument.presentationml.slide+xml"/>
  <Override PartName="/ppt/viewProps.xml" ContentType="application/vnd.openxmlformats-officedocument.presentationml.viewProps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6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62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789" autoAdjust="0"/>
    <p:restoredTop sz="94660"/>
  </p:normalViewPr>
  <p:slideViewPr>
    <p:cSldViewPr snapToObjects="1">
      <p:cViewPr varScale="1">
        <p:scale>
          <a:sx n="72" d="100"/>
          <a:sy n="72" d="100"/>
        </p:scale>
        <p:origin x="-138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20" Type="http://schemas.openxmlformats.org/officeDocument/2006/relationships/theme" Target="theme/theme1.xml"/><Relationship Id="rId4" Type="http://schemas.openxmlformats.org/officeDocument/2006/relationships/slide" Target="slides/slide3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2" Type="http://schemas.openxmlformats.org/officeDocument/2006/relationships/slide" Target="slides/slide11.xml"/><Relationship Id="rId17" Type="http://schemas.openxmlformats.org/officeDocument/2006/relationships/printerSettings" Target="printerSettings/printerSettings1.bin"/><Relationship Id="rId19" Type="http://schemas.openxmlformats.org/officeDocument/2006/relationships/viewProps" Target="viewProp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gradFill flip="none" rotWithShape="1">
          <a:gsLst>
            <a:gs pos="0">
              <a:srgbClr val="3366FF"/>
            </a:gs>
            <a:gs pos="100000">
              <a:srgbClr val="FFFFFF"/>
            </a:gs>
          </a:gsLst>
          <a:path path="rect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A034EC-7DA9-0640-992B-1EE508D5577B}" type="datetimeFigureOut">
              <a:rPr lang="en-US" smtClean="0"/>
              <a:pPr/>
              <a:t>7/9/12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EE7549-1436-F342-BA81-5BB9032BA7C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ooksofhope.org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4" Type="http://schemas.openxmlformats.org/officeDocument/2006/relationships/hyperlink" Target="http://www.timelessteacherstuff.com" TargetMode="External"/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playsmagazine.com" TargetMode="External"/><Relationship Id="rId3" Type="http://schemas.openxmlformats.org/officeDocument/2006/relationships/hyperlink" Target="http://www.teachingheart.net/readerstheater.htm" TargetMode="Externa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readwritethink.org/classroom-resources/lesson-plans/writing-motivating-students-write-871.html?tab=4%23tabs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MakeBeliefsComix.com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430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sz="5333" dirty="0" smtClean="0"/>
              <a:t>Authentic Purposes and Audiences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Inquiry Project</a:t>
            </a:r>
          </a:p>
          <a:p>
            <a:r>
              <a:rPr lang="en-US" dirty="0" smtClean="0"/>
              <a:t>Red Cedar Writing Project</a:t>
            </a:r>
          </a:p>
          <a:p>
            <a:r>
              <a:rPr lang="en-US" dirty="0" smtClean="0"/>
              <a:t>Summer 2012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77228" y="1752600"/>
            <a:ext cx="1990344" cy="2790202"/>
          </a:xfrm>
          <a:prstGeom prst="rect">
            <a:avLst/>
          </a:prstGeom>
        </p:spPr>
      </p:pic>
    </p:spTree>
  </p:cSld>
  <p:clrMapOvr>
    <a:masterClrMapping/>
  </p:clrMapOvr>
  <p:transition>
    <p:wheel spokes="3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u="sng" dirty="0" smtClean="0"/>
              <a:t>Teaching Informational Genres with a Purpose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 lvl="0"/>
            <a:r>
              <a:rPr lang="en-US" dirty="0"/>
              <a:t>Books Hope: </a:t>
            </a:r>
            <a:r>
              <a:rPr lang="en-US" u="sng" dirty="0">
                <a:hlinkClick r:id="rId2"/>
              </a:rPr>
              <a:t>www.booksofhope.org</a:t>
            </a:r>
            <a:r>
              <a:rPr lang="en-US" dirty="0"/>
              <a:t> Create books for students in foreign schools  that provide English-language instruction</a:t>
            </a:r>
          </a:p>
          <a:p>
            <a:pPr lvl="0"/>
            <a:r>
              <a:rPr lang="en-US" dirty="0"/>
              <a:t>Need to know books…. Flu season, book on germs? Upcoming field trip</a:t>
            </a:r>
          </a:p>
          <a:p>
            <a:pPr lvl="0"/>
            <a:r>
              <a:rPr lang="en-US" dirty="0"/>
              <a:t>Human Body Texts</a:t>
            </a:r>
          </a:p>
          <a:p>
            <a:endParaRPr lang="en-US" dirty="0"/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u="sng" dirty="0" smtClean="0"/>
              <a:t>Teaching Dramatic Genres with a Purpose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 lvl="0"/>
            <a:r>
              <a:rPr lang="en-US" dirty="0"/>
              <a:t>Putting on plays (</a:t>
            </a:r>
            <a:r>
              <a:rPr lang="en-US" u="sng" dirty="0">
                <a:hlinkClick r:id="rId2"/>
              </a:rPr>
              <a:t>www.playsmagazine.com</a:t>
            </a:r>
            <a:r>
              <a:rPr lang="en-US" dirty="0"/>
              <a:t>)</a:t>
            </a:r>
          </a:p>
          <a:p>
            <a:pPr lvl="0"/>
            <a:r>
              <a:rPr lang="en-US" dirty="0"/>
              <a:t>Writing one act plays</a:t>
            </a:r>
          </a:p>
          <a:p>
            <a:pPr lvl="0"/>
            <a:r>
              <a:rPr lang="en-US" dirty="0"/>
              <a:t>Public Service announcements, soap operas, newscasts, documentary films </a:t>
            </a:r>
          </a:p>
          <a:p>
            <a:pPr lvl="0"/>
            <a:r>
              <a:rPr lang="en-US" dirty="0"/>
              <a:t>Readers Theater </a:t>
            </a:r>
            <a:r>
              <a:rPr lang="en-US" u="sng" dirty="0">
                <a:hlinkClick r:id="rId3"/>
              </a:rPr>
              <a:t>www.teachingheart.net/readerstheater.htm</a:t>
            </a:r>
            <a:r>
              <a:rPr lang="en-US" dirty="0"/>
              <a:t> or </a:t>
            </a:r>
            <a:r>
              <a:rPr lang="en-US" u="sng" dirty="0">
                <a:hlinkClick r:id="rId4"/>
              </a:rPr>
              <a:t>www.timelessteacherstuff.com</a:t>
            </a:r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u="sng" dirty="0" smtClean="0"/>
              <a:t>Teaching Persuasive Genre with a Purpose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lvl="0"/>
            <a:r>
              <a:rPr lang="en-US" dirty="0" smtClean="0"/>
              <a:t>Television </a:t>
            </a:r>
            <a:r>
              <a:rPr lang="en-US" dirty="0"/>
              <a:t>commercials</a:t>
            </a:r>
          </a:p>
          <a:p>
            <a:pPr lvl="0"/>
            <a:r>
              <a:rPr lang="en-US" dirty="0"/>
              <a:t>Advertisements</a:t>
            </a:r>
          </a:p>
          <a:p>
            <a:pPr lvl="0"/>
            <a:r>
              <a:rPr lang="en-US" dirty="0"/>
              <a:t>Editorials (supporting a political position)</a:t>
            </a:r>
          </a:p>
          <a:p>
            <a:pPr lvl="0"/>
            <a:r>
              <a:rPr lang="en-US" dirty="0"/>
              <a:t>Blog postings (urging people to think in a particular way)</a:t>
            </a:r>
          </a:p>
          <a:p>
            <a:pPr lvl="0"/>
            <a:r>
              <a:rPr lang="en-US" dirty="0"/>
              <a:t>Proposals for funding or policy change</a:t>
            </a:r>
          </a:p>
          <a:p>
            <a:pPr lvl="0"/>
            <a:r>
              <a:rPr lang="en-US" dirty="0"/>
              <a:t>Formal letters (convince local businesses to donate bins for a recycling project)</a:t>
            </a:r>
          </a:p>
          <a:p>
            <a:pPr lvl="0"/>
            <a:r>
              <a:rPr lang="en-US" dirty="0"/>
              <a:t>Oral presentations (convince 3</a:t>
            </a:r>
            <a:r>
              <a:rPr lang="en-US" baseline="30000" dirty="0"/>
              <a:t>rd</a:t>
            </a:r>
            <a:r>
              <a:rPr lang="en-US" dirty="0"/>
              <a:t> graders they are going to love 4</a:t>
            </a:r>
            <a:r>
              <a:rPr lang="en-US" baseline="30000" dirty="0"/>
              <a:t>th</a:t>
            </a:r>
            <a:r>
              <a:rPr lang="en-US" dirty="0"/>
              <a:t> grade)</a:t>
            </a:r>
          </a:p>
          <a:p>
            <a:pPr lvl="0"/>
            <a:r>
              <a:rPr lang="en-US" dirty="0"/>
              <a:t>Magazines (convince young people to make healthier choices)</a:t>
            </a:r>
          </a:p>
          <a:p>
            <a:pPr lvl="0"/>
            <a:r>
              <a:rPr lang="en-US" dirty="0"/>
              <a:t>Create videos (issues such as peer pressure, bullying, preventing the spread of illness, not smoking etc)</a:t>
            </a:r>
          </a:p>
          <a:p>
            <a:pPr lvl="0"/>
            <a:r>
              <a:rPr lang="en-US" dirty="0"/>
              <a:t>Book Reviews</a:t>
            </a:r>
          </a:p>
          <a:p>
            <a:pPr lvl="0"/>
            <a:r>
              <a:rPr lang="en-US" dirty="0"/>
              <a:t>Speeches (lobby principal, administrators, the district or school board for programs that students want to save)</a:t>
            </a:r>
          </a:p>
          <a:p>
            <a:endParaRPr lang="en-US" dirty="0"/>
          </a:p>
        </p:txBody>
      </p:sp>
    </p:spTree>
  </p:cSld>
  <p:clrMapOvr>
    <a:masterClrMapping/>
  </p:clrMapOvr>
  <p:transition>
    <p:wheel spokes="8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8500"/>
                            </p:stCondLst>
                            <p:childTnLst>
                              <p:par>
                                <p:cTn id="2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500"/>
                            </p:stCondLst>
                            <p:childTnLst>
                              <p:par>
                                <p:cTn id="3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250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4500"/>
                            </p:stCondLst>
                            <p:childTnLst>
                              <p:par>
                                <p:cTn id="3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0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16500"/>
                            </p:stCondLst>
                            <p:childTnLst>
                              <p:par>
                                <p:cTn id="4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4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18500"/>
                            </p:stCondLst>
                            <p:childTnLst>
                              <p:par>
                                <p:cTn id="4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8" dur="2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20500"/>
                            </p:stCondLst>
                            <p:childTnLst>
                              <p:par>
                                <p:cTn id="5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52" dur="2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Genres to Explore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Advertisements</a:t>
            </a:r>
            <a:r>
              <a:rPr lang="en-US" dirty="0" smtClean="0"/>
              <a:t>			Letter			comic</a:t>
            </a:r>
          </a:p>
          <a:p>
            <a:pPr>
              <a:buNone/>
            </a:pPr>
            <a:r>
              <a:rPr lang="en-US" dirty="0" smtClean="0"/>
              <a:t>Brochure/Pamphlet	eulogy			memoir</a:t>
            </a:r>
          </a:p>
          <a:p>
            <a:pPr>
              <a:buNone/>
            </a:pPr>
            <a:r>
              <a:rPr lang="en-US" dirty="0" smtClean="0"/>
              <a:t>How-to-book		 		newspaper	magazine</a:t>
            </a:r>
          </a:p>
          <a:p>
            <a:pPr>
              <a:buNone/>
            </a:pPr>
            <a:r>
              <a:rPr lang="en-US" dirty="0" smtClean="0"/>
              <a:t>Editorial					book review	novel</a:t>
            </a:r>
          </a:p>
          <a:p>
            <a:pPr>
              <a:buNone/>
            </a:pPr>
            <a:r>
              <a:rPr lang="en-US" dirty="0" smtClean="0"/>
              <a:t>Opinion column			parody			poetry		</a:t>
            </a:r>
          </a:p>
          <a:p>
            <a:pPr>
              <a:buNone/>
            </a:pPr>
            <a:r>
              <a:rPr lang="en-US" dirty="0" smtClean="0"/>
              <a:t>Script						commercial	speech</a:t>
            </a:r>
          </a:p>
          <a:p>
            <a:pPr>
              <a:buNone/>
            </a:pPr>
            <a:r>
              <a:rPr lang="en-US" dirty="0" smtClean="0"/>
              <a:t>Skit							photo-essay	obituary</a:t>
            </a:r>
          </a:p>
          <a:p>
            <a:pPr>
              <a:buNone/>
            </a:pPr>
            <a:r>
              <a:rPr lang="en-US" dirty="0" smtClean="0"/>
              <a:t>public </a:t>
            </a:r>
            <a:r>
              <a:rPr lang="en-US" dirty="0" smtClean="0"/>
              <a:t>service announcement</a:t>
            </a:r>
            <a:r>
              <a:rPr lang="en-US" dirty="0" smtClean="0"/>
              <a:t>		children book</a:t>
            </a:r>
            <a:endParaRPr lang="en-US" dirty="0"/>
          </a:p>
        </p:txBody>
      </p:sp>
    </p:spTree>
  </p:cSld>
  <p:clrMapOvr>
    <a:masterClrMapping/>
  </p:clrMapOvr>
  <p:transition>
    <p:wheel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8500"/>
                            </p:stCondLst>
                            <p:childTnLst>
                              <p:par>
                                <p:cTn id="2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500"/>
                            </p:stCondLst>
                            <p:childTnLst>
                              <p:par>
                                <p:cTn id="3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250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4500"/>
                            </p:stCondLst>
                            <p:childTnLst>
                              <p:par>
                                <p:cTn id="3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0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So Now what?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/>
              <a:t>Based on my inquiry, I am excited to be teaching writing in the fall. I have many new ways for students to have an authentic audience to motivate them to write. One thing I learned is that students will care more about their final writing piece if they know that someone other than the teacher will be reading it. </a:t>
            </a:r>
            <a:r>
              <a:rPr lang="en-US" dirty="0" smtClean="0">
                <a:solidFill>
                  <a:srgbClr val="FF0000"/>
                </a:solidFill>
              </a:rPr>
              <a:t>My favorite way that this will change my teaching is students will feel empowered to read and write better, and that is my ultimate goal</a:t>
            </a:r>
            <a:r>
              <a:rPr lang="en-US" dirty="0" smtClean="0">
                <a:solidFill>
                  <a:srgbClr val="FF0000"/>
                </a:solidFill>
              </a:rPr>
              <a:t>. </a:t>
            </a:r>
            <a:r>
              <a:rPr lang="en-US" dirty="0" smtClean="0"/>
              <a:t>In addition students will develop the habits of mind while writing. </a:t>
            </a:r>
            <a:endParaRPr lang="en-US" dirty="0"/>
          </a:p>
        </p:txBody>
      </p:sp>
    </p:spTree>
  </p:cSld>
  <p:clrMapOvr>
    <a:masterClrMapping/>
  </p:clrMapOvr>
  <p:transition>
    <p:spli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1"/>
      <p:bldP spid="3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u="sng" dirty="0">
                <a:hlinkClick r:id="rId2"/>
              </a:rPr>
              <a:t>http://www.readwritethink.org/classroom-resources/lesson-plans/writing-motivating-students-write-871.html?tab=4#</a:t>
            </a:r>
            <a:r>
              <a:rPr lang="en-US" u="sng" dirty="0" smtClean="0">
                <a:hlinkClick r:id="rId2"/>
              </a:rPr>
              <a:t>tabs</a:t>
            </a:r>
            <a:r>
              <a:rPr lang="en-US" dirty="0" smtClean="0"/>
              <a:t> </a:t>
            </a:r>
            <a:endParaRPr lang="en-US" dirty="0"/>
          </a:p>
          <a:p>
            <a:r>
              <a:rPr lang="en-US" dirty="0"/>
              <a:t>Duke, Nell, </a:t>
            </a:r>
            <a:r>
              <a:rPr lang="en-US" dirty="0" err="1"/>
              <a:t>Caughlan</a:t>
            </a:r>
            <a:r>
              <a:rPr lang="en-US" dirty="0"/>
              <a:t>, Samantha (2012). </a:t>
            </a:r>
            <a:r>
              <a:rPr lang="en-US" i="1" dirty="0"/>
              <a:t>Reading and Writing Genre with a Purpose in a K-8 Classroom</a:t>
            </a:r>
            <a:r>
              <a:rPr lang="en-US" dirty="0"/>
              <a:t>. Heinemann</a:t>
            </a:r>
            <a:r>
              <a:rPr lang="en-US" dirty="0" smtClean="0"/>
              <a:t>. </a:t>
            </a:r>
            <a:endParaRPr lang="en-US" dirty="0"/>
          </a:p>
          <a:p>
            <a:r>
              <a:rPr lang="en-US" dirty="0"/>
              <a:t>Andrew-Vaughan, Sarah, Fleischer, Cathy (2009). </a:t>
            </a:r>
            <a:r>
              <a:rPr lang="en-US" i="1" dirty="0"/>
              <a:t>Writing Outside Your Comfort Zone: Helping Students Navigate Unfamiliar Genres. </a:t>
            </a:r>
            <a:r>
              <a:rPr lang="en-US" dirty="0"/>
              <a:t>Heinemann</a:t>
            </a:r>
            <a:r>
              <a:rPr lang="en-US" dirty="0" smtClean="0"/>
              <a:t> </a:t>
            </a:r>
          </a:p>
          <a:p>
            <a:r>
              <a:rPr lang="en-US" dirty="0" err="1" smtClean="0"/>
              <a:t>Routman</a:t>
            </a:r>
            <a:r>
              <a:rPr lang="en-US" dirty="0" smtClean="0"/>
              <a:t>, </a:t>
            </a:r>
            <a:r>
              <a:rPr lang="en-US" dirty="0" err="1" smtClean="0"/>
              <a:t>Regie</a:t>
            </a:r>
            <a:r>
              <a:rPr lang="en-US" dirty="0" smtClean="0"/>
              <a:t> (2005). </a:t>
            </a:r>
            <a:r>
              <a:rPr lang="en-US" i="1" dirty="0" smtClean="0"/>
              <a:t>Writing Essentials: Raising expectations and Results While Simplifying Teaching</a:t>
            </a:r>
            <a:r>
              <a:rPr lang="en-US" dirty="0" smtClean="0"/>
              <a:t>. Heinemann.</a:t>
            </a:r>
          </a:p>
          <a:p>
            <a:endParaRPr lang="en-US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590800"/>
            <a:ext cx="9144000" cy="1143000"/>
          </a:xfrm>
        </p:spPr>
        <p:txBody>
          <a:bodyPr>
            <a:normAutofit fontScale="90000"/>
          </a:bodyPr>
          <a:lstStyle/>
          <a:p>
            <a:r>
              <a:rPr lang="en-US" sz="6667" dirty="0" smtClean="0"/>
              <a:t>“Too </a:t>
            </a:r>
            <a:r>
              <a:rPr lang="en-US" sz="6667" dirty="0"/>
              <a:t>many classrooms lack a colorful, compelling context for reading and writing.</a:t>
            </a:r>
            <a:r>
              <a:rPr lang="en-US" sz="6667" dirty="0" smtClean="0"/>
              <a:t>”   </a:t>
            </a:r>
            <a:r>
              <a:rPr lang="en-US" sz="5333" dirty="0" smtClean="0"/>
              <a:t>    </a:t>
            </a:r>
            <a:r>
              <a:rPr lang="en-US" sz="4444" i="1" dirty="0" smtClean="0"/>
              <a:t>Nell Duke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</p:spTree>
  </p:cSld>
  <p:clrMapOvr>
    <a:masterClrMapping/>
  </p:clrMapOvr>
  <p:transition>
    <p:pull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Why Teach Genre with a purpose?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lvl="0"/>
            <a:r>
              <a:rPr lang="en-US" dirty="0" smtClean="0"/>
              <a:t>Our natural predisposition </a:t>
            </a:r>
            <a:r>
              <a:rPr lang="en-US" dirty="0"/>
              <a:t>to learn and use genre</a:t>
            </a:r>
          </a:p>
          <a:p>
            <a:pPr lvl="0"/>
            <a:r>
              <a:rPr lang="en-US" dirty="0"/>
              <a:t>Advances in Genre Research and Theory</a:t>
            </a:r>
          </a:p>
          <a:p>
            <a:pPr lvl="0"/>
            <a:r>
              <a:rPr lang="en-US" dirty="0"/>
              <a:t>Genre serves purposes (advertisements convinces us to buy something)</a:t>
            </a:r>
          </a:p>
          <a:p>
            <a:pPr lvl="0"/>
            <a:r>
              <a:rPr lang="en-US" dirty="0"/>
              <a:t>Genres are part of a larger social conversation (language is inherently social)</a:t>
            </a:r>
          </a:p>
          <a:p>
            <a:pPr lvl="0"/>
            <a:r>
              <a:rPr lang="en-US" dirty="0"/>
              <a:t>Genres comprise all text</a:t>
            </a:r>
          </a:p>
          <a:p>
            <a:pPr lvl="0"/>
            <a:r>
              <a:rPr lang="en-US" dirty="0"/>
              <a:t>Genre can be oral or visual (speech genre, toast at a wedding) (graffiti symbols, hidden picture books)</a:t>
            </a:r>
          </a:p>
          <a:p>
            <a:pPr lvl="0"/>
            <a:r>
              <a:rPr lang="en-US" dirty="0"/>
              <a:t>Genres evolve within cultures (continuously changing) </a:t>
            </a:r>
          </a:p>
          <a:p>
            <a:pPr lvl="0"/>
            <a:r>
              <a:rPr lang="en-US" dirty="0"/>
              <a:t>Reading and writing are genre specific</a:t>
            </a:r>
          </a:p>
          <a:p>
            <a:pPr lvl="0"/>
            <a:r>
              <a:rPr lang="en-US" dirty="0"/>
              <a:t>Readers and writers engage in different processes to different degrees when reading different kinds of text</a:t>
            </a:r>
          </a:p>
          <a:p>
            <a:pPr lvl="0"/>
            <a:r>
              <a:rPr lang="en-US" dirty="0"/>
              <a:t>The same student can be much better at comprehending or composing one type of text than another</a:t>
            </a:r>
          </a:p>
          <a:p>
            <a:pPr lvl="0"/>
            <a:r>
              <a:rPr lang="en-US" dirty="0"/>
              <a:t>Different genres have different features</a:t>
            </a:r>
          </a:p>
          <a:p>
            <a:pPr lvl="0"/>
            <a:r>
              <a:rPr lang="en-US" dirty="0"/>
              <a:t>Some effective approaches to reading and writing are tailored to specific genres</a:t>
            </a:r>
          </a:p>
          <a:p>
            <a:pPr lvl="0"/>
            <a:r>
              <a:rPr lang="en-US" dirty="0"/>
              <a:t>The release of the Common Core State Standards</a:t>
            </a:r>
          </a:p>
          <a:p>
            <a:endParaRPr lang="en-US" dirty="0"/>
          </a:p>
        </p:txBody>
      </p:sp>
    </p:spTree>
  </p:cSld>
  <p:clrMapOvr>
    <a:masterClrMapping/>
  </p:clrMapOvr>
  <p:transition>
    <p:cut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8500"/>
                            </p:stCondLst>
                            <p:childTnLst>
                              <p:par>
                                <p:cTn id="2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500"/>
                            </p:stCondLst>
                            <p:childTnLst>
                              <p:par>
                                <p:cTn id="3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250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4500"/>
                            </p:stCondLst>
                            <p:childTnLst>
                              <p:par>
                                <p:cTn id="3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0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16500"/>
                            </p:stCondLst>
                            <p:childTnLst>
                              <p:par>
                                <p:cTn id="4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4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18500"/>
                            </p:stCondLst>
                            <p:childTnLst>
                              <p:par>
                                <p:cTn id="4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8" dur="2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20500"/>
                            </p:stCondLst>
                            <p:childTnLst>
                              <p:par>
                                <p:cTn id="5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52" dur="2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22500"/>
                            </p:stCondLst>
                            <p:childTnLst>
                              <p:par>
                                <p:cTn id="5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56" dur="2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24500"/>
                            </p:stCondLst>
                            <p:childTnLst>
                              <p:par>
                                <p:cTn id="5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60" dur="2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Five Basic Principals to any Genre we Teach: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lvl="0" indent="-514350">
              <a:buFont typeface="+mj-lt"/>
              <a:buAutoNum type="arabicPeriod"/>
            </a:pPr>
            <a:r>
              <a:rPr lang="en-US" dirty="0" smtClean="0"/>
              <a:t>Design </a:t>
            </a:r>
            <a:r>
              <a:rPr lang="en-US" dirty="0"/>
              <a:t>compelling, communicatively meaningful environments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Provide exposure and experience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Explicitly teach genre features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Explicitly teach genre-specific or genre-sensitive strategies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Offer ongoing coaching and feedback</a:t>
            </a:r>
          </a:p>
          <a:p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8500"/>
                            </p:stCondLst>
                            <p:childTnLst>
                              <p:par>
                                <p:cTn id="2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Audience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0"/>
            <a:r>
              <a:rPr lang="en-US" dirty="0" smtClean="0"/>
              <a:t>Students </a:t>
            </a:r>
            <a:r>
              <a:rPr lang="en-US" dirty="0"/>
              <a:t>in other classrooms studying same topic or a related one</a:t>
            </a:r>
          </a:p>
          <a:p>
            <a:pPr lvl="0"/>
            <a:r>
              <a:rPr lang="en-US" dirty="0"/>
              <a:t>Students in younger grades who are interested in the topic</a:t>
            </a:r>
          </a:p>
          <a:p>
            <a:pPr lvl="0"/>
            <a:r>
              <a:rPr lang="en-US" dirty="0"/>
              <a:t>New teachers who will be teaching unit</a:t>
            </a:r>
          </a:p>
          <a:p>
            <a:pPr lvl="0"/>
            <a:r>
              <a:rPr lang="en-US" dirty="0"/>
              <a:t>The larger school </a:t>
            </a:r>
            <a:r>
              <a:rPr lang="en-US" dirty="0" smtClean="0"/>
              <a:t>community</a:t>
            </a:r>
          </a:p>
          <a:p>
            <a:pPr lvl="0"/>
            <a:r>
              <a:rPr lang="en-US" dirty="0"/>
              <a:t>Local businesses relevant to the topic</a:t>
            </a:r>
          </a:p>
          <a:p>
            <a:pPr lvl="0"/>
            <a:r>
              <a:rPr lang="en-US" dirty="0"/>
              <a:t>Local nonprofits relevant to the topic</a:t>
            </a:r>
          </a:p>
          <a:p>
            <a:pPr lvl="0"/>
            <a:r>
              <a:rPr lang="en-US" dirty="0"/>
              <a:t>Electronic or paper pen pals</a:t>
            </a:r>
          </a:p>
          <a:p>
            <a:pPr lvl="0"/>
            <a:r>
              <a:rPr lang="en-US" dirty="0"/>
              <a:t>Readers of websites</a:t>
            </a:r>
          </a:p>
          <a:p>
            <a:pPr lvl="0"/>
            <a:r>
              <a:rPr lang="en-US" dirty="0"/>
              <a:t>Book authors, publishing </a:t>
            </a:r>
            <a:r>
              <a:rPr lang="en-US" dirty="0" smtClean="0"/>
              <a:t>companies, </a:t>
            </a:r>
            <a:r>
              <a:rPr lang="en-US" dirty="0"/>
              <a:t>entertainers, website authors </a:t>
            </a:r>
          </a:p>
          <a:p>
            <a:pPr lvl="0"/>
            <a:r>
              <a:rPr lang="en-US" dirty="0"/>
              <a:t>Family and friends or even </a:t>
            </a:r>
            <a:r>
              <a:rPr lang="en-US" dirty="0" smtClean="0"/>
              <a:t>teacher’s </a:t>
            </a:r>
            <a:r>
              <a:rPr lang="en-US" dirty="0"/>
              <a:t>family and </a:t>
            </a:r>
            <a:r>
              <a:rPr lang="en-US" dirty="0" smtClean="0"/>
              <a:t>friends</a:t>
            </a:r>
          </a:p>
          <a:p>
            <a:pPr lvl="0"/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8500"/>
                            </p:stCondLst>
                            <p:childTnLst>
                              <p:par>
                                <p:cTn id="2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500"/>
                            </p:stCondLst>
                            <p:childTnLst>
                              <p:par>
                                <p:cTn id="3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250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4500"/>
                            </p:stCondLst>
                            <p:childTnLst>
                              <p:par>
                                <p:cTn id="3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0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16500"/>
                            </p:stCondLst>
                            <p:childTnLst>
                              <p:par>
                                <p:cTn id="4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4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18500"/>
                            </p:stCondLst>
                            <p:childTnLst>
                              <p:par>
                                <p:cTn id="4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8" dur="2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will Teaching Genre with Purpose Change my Teaching?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 I </a:t>
            </a:r>
            <a:r>
              <a:rPr lang="en-US" dirty="0"/>
              <a:t>will move away from stock assignments that don’t work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I will move beyond the constraints of “genre study” (genre is learned through projects, large and small that employ one or more genre for real </a:t>
            </a:r>
            <a:r>
              <a:rPr lang="en-US" dirty="0" smtClean="0"/>
              <a:t>purposes)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I will motivate and engage my students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I will empower my students with reasons to read and write better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I will move students away from cookie-cutter texts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I will balance the genres I teach and ask my students to use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I will help students use genres for their own purposes</a:t>
            </a:r>
          </a:p>
          <a:p>
            <a:endParaRPr lang="en-US" dirty="0"/>
          </a:p>
        </p:txBody>
      </p:sp>
    </p:spTree>
  </p:cSld>
  <p:clrMapOvr>
    <a:masterClrMapping/>
  </p:clrMapOvr>
  <p:transition>
    <p:wheel spokes="2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8500"/>
                            </p:stCondLst>
                            <p:childTnLst>
                              <p:par>
                                <p:cTn id="2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500"/>
                            </p:stCondLst>
                            <p:childTnLst>
                              <p:par>
                                <p:cTn id="3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250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u="sng" dirty="0" smtClean="0"/>
              <a:t>Teaching Narrative with a Purpose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b="1" dirty="0" smtClean="0"/>
              <a:t> </a:t>
            </a:r>
            <a:endParaRPr lang="en-US" dirty="0"/>
          </a:p>
          <a:p>
            <a:pPr lvl="0"/>
            <a:r>
              <a:rPr lang="en-US" dirty="0"/>
              <a:t>Family History Project: Read different genres and texts: fictional stories, written and oral nonfiction narratives, family trees, wall placards linked to set up a quilt museum. (Keeping the quilt by Patricia </a:t>
            </a:r>
            <a:r>
              <a:rPr lang="en-US" dirty="0" err="1"/>
              <a:t>Polacco</a:t>
            </a:r>
            <a:r>
              <a:rPr lang="en-US" dirty="0"/>
              <a:t>) Video tape oral history interviews (parents </a:t>
            </a:r>
            <a:r>
              <a:rPr lang="en-US" dirty="0" smtClean="0"/>
              <a:t>involvement</a:t>
            </a:r>
            <a:r>
              <a:rPr lang="en-US" dirty="0"/>
              <a:t>) The Whispering Cloth By Shea) Teach features of narrative, format of and purpose of placards using models </a:t>
            </a:r>
          </a:p>
          <a:p>
            <a:pPr lvl="0"/>
            <a:r>
              <a:rPr lang="en-US" dirty="0"/>
              <a:t>Write and illustrate modern day fairytales, personal narratives, or other </a:t>
            </a:r>
            <a:r>
              <a:rPr lang="en-US" dirty="0" smtClean="0"/>
              <a:t>children</a:t>
            </a:r>
            <a:r>
              <a:rPr lang="en-US" dirty="0" smtClean="0"/>
              <a:t>’s</a:t>
            </a:r>
            <a:r>
              <a:rPr lang="en-US" dirty="0" smtClean="0"/>
              <a:t> </a:t>
            </a:r>
            <a:r>
              <a:rPr lang="en-US" dirty="0"/>
              <a:t>stories to share with younger children. (can donate books to pediatrician’s office) </a:t>
            </a:r>
          </a:p>
          <a:p>
            <a:pPr lvl="0"/>
            <a:r>
              <a:rPr lang="en-US" dirty="0"/>
              <a:t>Create comic </a:t>
            </a:r>
            <a:r>
              <a:rPr lang="en-US" dirty="0" smtClean="0"/>
              <a:t>strips </a:t>
            </a:r>
            <a:r>
              <a:rPr lang="en-US" dirty="0"/>
              <a:t>on </a:t>
            </a:r>
            <a:r>
              <a:rPr lang="en-US" u="sng" dirty="0">
                <a:hlinkClick r:id="rId2"/>
              </a:rPr>
              <a:t>www.MakeBeliefsComix.com</a:t>
            </a:r>
            <a:r>
              <a:rPr lang="en-US" dirty="0"/>
              <a:t> and enter in the </a:t>
            </a:r>
            <a:r>
              <a:rPr lang="en-US" dirty="0" err="1"/>
              <a:t>Facebook</a:t>
            </a:r>
            <a:r>
              <a:rPr lang="en-US" dirty="0"/>
              <a:t> wall competition . Post on to classroom blogs</a:t>
            </a:r>
          </a:p>
          <a:p>
            <a:pPr lvl="0"/>
            <a:r>
              <a:rPr lang="en-US" dirty="0"/>
              <a:t>Write history books of community or other historical events and place in public library, school library, local bookstores. </a:t>
            </a:r>
          </a:p>
          <a:p>
            <a:endParaRPr lang="en-US" dirty="0"/>
          </a:p>
        </p:txBody>
      </p:sp>
    </p:spTree>
  </p:cSld>
  <p:clrMapOvr>
    <a:masterClrMapping/>
  </p:clrMapOvr>
  <p:transition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8500"/>
                            </p:stCondLst>
                            <p:childTnLst>
                              <p:par>
                                <p:cTn id="2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u="sng" dirty="0" smtClean="0"/>
              <a:t>Teaching Biography with a Purpose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0"/>
            <a:r>
              <a:rPr lang="en-US" dirty="0" smtClean="0"/>
              <a:t>A </a:t>
            </a:r>
            <a:r>
              <a:rPr lang="en-US" dirty="0"/>
              <a:t>class-authored biography to inform rest of students and faculty about the person for whom the school is named</a:t>
            </a:r>
          </a:p>
          <a:p>
            <a:pPr lvl="0"/>
            <a:r>
              <a:rPr lang="en-US" dirty="0"/>
              <a:t>Group created biographies of community members whose lives exemplify important character traits to be used to teach younger students about character development. </a:t>
            </a:r>
          </a:p>
          <a:p>
            <a:pPr lvl="0"/>
            <a:r>
              <a:rPr lang="en-US" dirty="0"/>
              <a:t>Individual biographies that document the lives of students’ favorite family member that they can give to that person</a:t>
            </a:r>
          </a:p>
          <a:p>
            <a:pPr lvl="0"/>
            <a:r>
              <a:rPr lang="en-US" dirty="0"/>
              <a:t>Group created biographies of people students know that have made a difference in the lives of others to be posted on website encouraging other children to become advocates for their community</a:t>
            </a:r>
          </a:p>
          <a:p>
            <a:endParaRPr lang="en-US" dirty="0"/>
          </a:p>
        </p:txBody>
      </p:sp>
    </p:spTree>
  </p:cSld>
  <p:clrMapOvr>
    <a:masterClrMapping/>
  </p:clrMapOvr>
  <p:transition>
    <p:zoom dir="in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u="sng" dirty="0" smtClean="0"/>
              <a:t>Teaching Procedural Genre with a Purpose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lvl="0"/>
            <a:r>
              <a:rPr lang="en-US" dirty="0" smtClean="0"/>
              <a:t>Earth </a:t>
            </a:r>
            <a:r>
              <a:rPr lang="en-US" dirty="0"/>
              <a:t>Day How to </a:t>
            </a:r>
            <a:r>
              <a:rPr lang="en-US" dirty="0" smtClean="0"/>
              <a:t>Books </a:t>
            </a:r>
            <a:r>
              <a:rPr lang="en-US" dirty="0"/>
              <a:t>to be written and sold at stores to raise money for a recycling program for the school. </a:t>
            </a:r>
          </a:p>
          <a:p>
            <a:pPr lvl="0"/>
            <a:r>
              <a:rPr lang="en-US" dirty="0"/>
              <a:t>How to organize your desk</a:t>
            </a:r>
          </a:p>
          <a:p>
            <a:pPr lvl="0"/>
            <a:r>
              <a:rPr lang="en-US" dirty="0"/>
              <a:t>Students write reader-friendly technical manuals about how to use a particular technology.</a:t>
            </a:r>
            <a:r>
              <a:rPr lang="en-US" dirty="0" smtClean="0"/>
              <a:t> (Could </a:t>
            </a:r>
            <a:r>
              <a:rPr lang="en-US" dirty="0"/>
              <a:t>be used for younger students to use as a reference, books to be used in the computer lab)</a:t>
            </a:r>
          </a:p>
          <a:p>
            <a:pPr lvl="0"/>
            <a:r>
              <a:rPr lang="en-US" dirty="0"/>
              <a:t>Write procedural texts for a school </a:t>
            </a:r>
            <a:r>
              <a:rPr lang="en-US" dirty="0" smtClean="0"/>
              <a:t>event</a:t>
            </a:r>
          </a:p>
          <a:p>
            <a:pPr lvl="0"/>
            <a:r>
              <a:rPr lang="en-US" dirty="0"/>
              <a:t>Collect and publish procedural texts on things their families know how to do- hobbies, cultural traditions, technical skills, collect family recipes and publish in a cookbook</a:t>
            </a:r>
          </a:p>
          <a:p>
            <a:pPr lvl="0"/>
            <a:r>
              <a:rPr lang="en-US" dirty="0"/>
              <a:t>Research craft projects and write how to and publish in a school newsletter</a:t>
            </a:r>
          </a:p>
          <a:p>
            <a:pPr lvl="0"/>
            <a:r>
              <a:rPr lang="en-US" dirty="0"/>
              <a:t>Create, collect, and publish texts that teach classmates a favorite hobby</a:t>
            </a:r>
          </a:p>
          <a:p>
            <a:pPr lvl="0"/>
            <a:r>
              <a:rPr lang="en-US" dirty="0"/>
              <a:t>Students write a manual of classroom  or school procedures to give to new students (lunchtime procedures, the words to school pledge, map of the school, school rules etc)</a:t>
            </a:r>
          </a:p>
          <a:p>
            <a:pPr lvl="0"/>
            <a:r>
              <a:rPr lang="en-US" dirty="0"/>
              <a:t>Create board games and instructions featuring the regions of the United States and have other students play their games. (keep them for indoor recess) </a:t>
            </a:r>
          </a:p>
          <a:p>
            <a:endParaRPr lang="en-US" dirty="0"/>
          </a:p>
        </p:txBody>
      </p:sp>
    </p:spTree>
  </p:cSld>
  <p:clrMapOvr>
    <a:masterClrMapping/>
  </p:clrMapOvr>
  <p:transition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500"/>
                            </p:stCondLst>
                            <p:childTnLst>
                              <p:par>
                                <p:cTn id="2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8500"/>
                            </p:stCondLst>
                            <p:childTnLst>
                              <p:par>
                                <p:cTn id="2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500"/>
                            </p:stCondLst>
                            <p:childTnLst>
                              <p:par>
                                <p:cTn id="30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250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4500"/>
                            </p:stCondLst>
                            <p:childTnLst>
                              <p:par>
                                <p:cTn id="3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0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16500"/>
                            </p:stCondLst>
                            <p:childTnLst>
                              <p:par>
                                <p:cTn id="4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4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481</TotalTime>
  <Words>1349</Words>
  <Application>Microsoft Macintosh PowerPoint</Application>
  <PresentationFormat>On-screen Show (4:3)</PresentationFormat>
  <Paragraphs>104</Paragraphs>
  <Slides>15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Authentic Purposes and Audiences  </vt:lpstr>
      <vt:lpstr>“Too many classrooms lack a colorful, compelling context for reading and writing.”       Nell Duke </vt:lpstr>
      <vt:lpstr>Why Teach Genre with a purpose?</vt:lpstr>
      <vt:lpstr>Five Basic Principals to any Genre we Teach: </vt:lpstr>
      <vt:lpstr>Audience</vt:lpstr>
      <vt:lpstr>How will Teaching Genre with Purpose Change my Teaching?</vt:lpstr>
      <vt:lpstr>Teaching Narrative with a Purpose </vt:lpstr>
      <vt:lpstr>Teaching Biography with a Purpose </vt:lpstr>
      <vt:lpstr>Teaching Procedural Genre with a Purpose </vt:lpstr>
      <vt:lpstr>Teaching Informational Genres with a Purpose </vt:lpstr>
      <vt:lpstr>Teaching Dramatic Genres with a Purpose </vt:lpstr>
      <vt:lpstr>Teaching Persuasive Genre with a Purpose </vt:lpstr>
      <vt:lpstr>Genres to Explore</vt:lpstr>
      <vt:lpstr>So Now what? </vt:lpstr>
      <vt:lpstr>Resources</vt:lpstr>
    </vt:vector>
  </TitlesOfParts>
  <Company>Grand Ledge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Authentic Purposes and Audiences  </dc:title>
  <dc:creator>GLPS Admin</dc:creator>
  <cp:lastModifiedBy>GLPS Admin</cp:lastModifiedBy>
  <cp:revision>8</cp:revision>
  <dcterms:created xsi:type="dcterms:W3CDTF">2012-07-09T13:19:11Z</dcterms:created>
  <dcterms:modified xsi:type="dcterms:W3CDTF">2012-07-09T18:55:10Z</dcterms:modified>
</cp:coreProperties>
</file>

<file path=docProps/thumbnail.jpeg>
</file>